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5143500" cx="9144000"/>
  <p:notesSz cx="6858000" cy="9144000"/>
  <p:embeddedFontLst>
    <p:embeddedFont>
      <p:font typeface="Nuni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schemas.openxmlformats.org/officeDocument/2006/relationships/font" Target="fonts/Nuni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Nunito-italic.fntdata"/><Relationship Id="rId70" Type="http://schemas.openxmlformats.org/officeDocument/2006/relationships/font" Target="fonts/Nuni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503ecb2ab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503ecb2ab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503ecb2a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503ecb2a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503ecb2ab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503ecb2ab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503ecb2ab_0_7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503ecb2ab_0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503ecb2ab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503ecb2ab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503ecb2ab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503ecb2ab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03ecb2ab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03ecb2ab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503ecb2ab_0_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503ecb2ab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503ecb2ab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503ecb2ab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503ecb2ab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503ecb2ab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503ecb2ab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503ecb2ab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503ecb2ab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503ecb2ab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503ecb2ab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503ecb2ab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03ecb2ab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503ecb2ab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03ecb2ab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503ecb2ab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503ecb2ab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503ecb2ab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503ecb2ab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503ecb2ab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50976a8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50976a8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50976a87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50976a87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0976a8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50976a8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503ecb2ab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503ecb2ab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503ecb2ab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503ecb2ab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503ecb2ab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503ecb2ab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0976a8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50976a8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503ecb2ab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503ecb2ab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150976a87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150976a8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50976a87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50976a8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50976a87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150976a87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503ecb2ab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503ecb2ab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503ecb2a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503ecb2a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50976a87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50976a87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50976a87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50976a87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03ecb2a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03ecb2a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50976a87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50976a87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50976a87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50976a8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50976a87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50976a87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50976a87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50976a87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50976a87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50976a87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50976a87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50976a87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50976a87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50976a87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150976a87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150976a87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50976a87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50976a87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50976a87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50976a87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03ecb2ab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03ecb2ab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50976a87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50976a87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50976a87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50976a87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503ecb2a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503ecb2a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51b0256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51b0256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1503ecb2ab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1503ecb2ab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51b02565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51b02565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151b0256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151b0256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1b0256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1b0256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151b02565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151b02565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151b02565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151b02565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503ecb2ab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1503ecb2ab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503ecb2ab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503ecb2ab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1503ecb2ab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1503ecb2ab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51b02565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51b02565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52d752eb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52d752eb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503ecb2ab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503ecb2ab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503ecb2ab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503ecb2ab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503ecb2a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503ecb2a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圖解卷積神經網路(CNN)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7-2-2使用python實作卷積運算</a:t>
            </a:r>
            <a:endParaRPr sz="2800"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載入圖片</a:t>
            </a:r>
            <a:endParaRPr sz="22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725" y="1390548"/>
            <a:ext cx="4016550" cy="24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824" y="2571749"/>
            <a:ext cx="2009650" cy="2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卷積運算的</a:t>
            </a:r>
            <a:r>
              <a:rPr lang="zh-TW" sz="2800"/>
              <a:t>邊界偵測</a:t>
            </a:r>
            <a:endParaRPr sz="2800"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設定</a:t>
            </a:r>
            <a:r>
              <a:rPr lang="zh-TW" sz="2200">
                <a:solidFill>
                  <a:srgbClr val="FF0000"/>
                </a:solidFill>
              </a:rPr>
              <a:t>邊界偵測</a:t>
            </a:r>
            <a:r>
              <a:rPr lang="zh-TW" sz="2200"/>
              <a:t>過濾器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使用Scipy的signal物件執行卷積運算</a:t>
            </a:r>
            <a:endParaRPr sz="2200"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5389" l="0" r="3725" t="2639"/>
          <a:stretch/>
        </p:blipFill>
        <p:spPr>
          <a:xfrm>
            <a:off x="4365450" y="1383000"/>
            <a:ext cx="1828300" cy="139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4">
            <a:alphaModFix/>
          </a:blip>
          <a:srcRect b="10022" l="1805" r="1116" t="9084"/>
          <a:stretch/>
        </p:blipFill>
        <p:spPr>
          <a:xfrm>
            <a:off x="133500" y="3683900"/>
            <a:ext cx="8877000" cy="5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convolve2d()函式</a:t>
            </a:r>
            <a:endParaRPr sz="2800"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第1個參數：圖片陣列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第2個參數：過濾器陣列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boundary參數：指定如何處理邊界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mode參數：輸出尺寸</a:t>
            </a:r>
            <a:endParaRPr sz="2200"/>
          </a:p>
        </p:txBody>
      </p:sp>
      <p:pic>
        <p:nvPicPr>
          <p:cNvPr id="207" name="Google Shape;207;p24"/>
          <p:cNvPicPr preferRelativeResize="0"/>
          <p:nvPr/>
        </p:nvPicPr>
        <p:blipFill rotWithShape="1">
          <a:blip r:embed="rId3">
            <a:alphaModFix/>
          </a:blip>
          <a:srcRect b="10022" l="1805" r="1116" t="9084"/>
          <a:stretch/>
        </p:blipFill>
        <p:spPr>
          <a:xfrm>
            <a:off x="133500" y="3843000"/>
            <a:ext cx="8877000" cy="5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執行結果</a:t>
            </a:r>
            <a:endParaRPr sz="2800"/>
          </a:p>
        </p:txBody>
      </p:sp>
      <p:sp>
        <p:nvSpPr>
          <p:cNvPr id="213" name="Google Shape;213;p2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437" y="1536801"/>
            <a:ext cx="5093125" cy="2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卷積運算的</a:t>
            </a:r>
            <a:r>
              <a:rPr lang="zh-TW" sz="2800"/>
              <a:t>銳化</a:t>
            </a:r>
            <a:endParaRPr sz="2800"/>
          </a:p>
        </p:txBody>
      </p:sp>
      <p:sp>
        <p:nvSpPr>
          <p:cNvPr id="220" name="Google Shape;220;p26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設定</a:t>
            </a:r>
            <a:r>
              <a:rPr lang="zh-TW" sz="2200">
                <a:solidFill>
                  <a:srgbClr val="FF0000"/>
                </a:solidFill>
              </a:rPr>
              <a:t>銳化</a:t>
            </a:r>
            <a:r>
              <a:rPr lang="zh-TW" sz="2200"/>
              <a:t>過濾器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使用Scipy的signal物件執行卷積運算</a:t>
            </a:r>
            <a:endParaRPr sz="2200"/>
          </a:p>
        </p:txBody>
      </p:sp>
      <p:pic>
        <p:nvPicPr>
          <p:cNvPr id="221" name="Google Shape;221;p26"/>
          <p:cNvPicPr preferRelativeResize="0"/>
          <p:nvPr/>
        </p:nvPicPr>
        <p:blipFill rotWithShape="1">
          <a:blip r:embed="rId3">
            <a:alphaModFix/>
          </a:blip>
          <a:srcRect b="3381" l="3903" r="3159" t="0"/>
          <a:stretch/>
        </p:blipFill>
        <p:spPr>
          <a:xfrm>
            <a:off x="4220075" y="1290850"/>
            <a:ext cx="2038825" cy="14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29400"/>
            <a:ext cx="8839199" cy="25631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5238000" y="1818000"/>
            <a:ext cx="403800" cy="37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4168200" y="3368875"/>
            <a:ext cx="1135800" cy="37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執行結果</a:t>
            </a:r>
            <a:endParaRPr sz="2800"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431" y="1536800"/>
            <a:ext cx="5093099" cy="26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卷積運算的</a:t>
            </a:r>
            <a:r>
              <a:rPr lang="zh-TW" sz="2800"/>
              <a:t>水平與垂直邊線偵測</a:t>
            </a:r>
            <a:endParaRPr sz="2800"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設定過濾器</a:t>
            </a:r>
            <a:endParaRPr sz="2200"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5682" l="47984" r="22914" t="9369"/>
          <a:stretch/>
        </p:blipFill>
        <p:spPr>
          <a:xfrm rot="-5400000">
            <a:off x="2619725" y="349512"/>
            <a:ext cx="1244450" cy="484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/>
          </a:blip>
          <a:srcRect b="3762" l="7758" r="12502" t="2875"/>
          <a:stretch/>
        </p:blipFill>
        <p:spPr>
          <a:xfrm>
            <a:off x="6054800" y="1112100"/>
            <a:ext cx="2150900" cy="332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1141900" y="3394550"/>
            <a:ext cx="44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下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 txBox="1"/>
          <p:nvPr/>
        </p:nvSpPr>
        <p:spPr>
          <a:xfrm>
            <a:off x="2384640" y="3394550"/>
            <a:ext cx="44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右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3627379" y="3394550"/>
            <a:ext cx="44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上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4870119" y="3394550"/>
            <a:ext cx="44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左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卷積運算的水平與垂直邊線偵測</a:t>
            </a:r>
            <a:endParaRPr sz="2800"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執行卷積運算</a:t>
            </a:r>
            <a:endParaRPr sz="2200"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5020" l="1263" r="3043" t="5011"/>
          <a:stretch/>
        </p:blipFill>
        <p:spPr>
          <a:xfrm>
            <a:off x="251288" y="2144775"/>
            <a:ext cx="8641426" cy="1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執行結果</a:t>
            </a:r>
            <a:endParaRPr sz="2800"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55" y="1856950"/>
            <a:ext cx="7994075" cy="20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2730625" y="3872650"/>
            <a:ext cx="5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下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293900" y="3872650"/>
            <a:ext cx="5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右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5857175" y="3872650"/>
            <a:ext cx="5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上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7420450" y="3872650"/>
            <a:ext cx="55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latin typeface="Calibri"/>
                <a:ea typeface="Calibri"/>
                <a:cs typeface="Calibri"/>
                <a:sym typeface="Calibri"/>
              </a:rPr>
              <a:t>左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7-3</a:t>
            </a:r>
            <a:r>
              <a:rPr lang="zh-TW"/>
              <a:t>認識卷積神經網路(CNN)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7-1</a:t>
            </a:r>
            <a:r>
              <a:rPr lang="zh-TW"/>
              <a:t>影像資料的穩定性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7-3-1卷積神經網路的基本結構</a:t>
            </a:r>
            <a:endParaRPr sz="2800"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卷積神經網路就是模仿人類視覺處理區域的神經迴路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基本結構：卷積層+池化層，使用多種不同的神經層依序連接成神經網路</a:t>
            </a:r>
            <a:endParaRPr sz="2200"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49958" l="0" r="0" t="28569"/>
          <a:stretch/>
        </p:blipFill>
        <p:spPr>
          <a:xfrm>
            <a:off x="1018613" y="2740550"/>
            <a:ext cx="7106776" cy="203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卷積層</a:t>
            </a:r>
            <a:endParaRPr sz="2800"/>
          </a:p>
        </p:txBody>
      </p:sp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使用多個</a:t>
            </a:r>
            <a:r>
              <a:rPr lang="zh-TW" sz="2200">
                <a:solidFill>
                  <a:srgbClr val="FF0000"/>
                </a:solidFill>
              </a:rPr>
              <a:t>過濾器/卷積核</a:t>
            </a:r>
            <a:r>
              <a:rPr lang="zh-TW" sz="2200"/>
              <a:t>萃取出特徵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過濾器=卷積層的權重</a:t>
            </a:r>
            <a:endParaRPr sz="2200"/>
          </a:p>
        </p:txBody>
      </p:sp>
      <p:pic>
        <p:nvPicPr>
          <p:cNvPr id="280" name="Google Shape;280;p33"/>
          <p:cNvPicPr preferRelativeResize="0"/>
          <p:nvPr/>
        </p:nvPicPr>
        <p:blipFill rotWithShape="1">
          <a:blip r:embed="rId3">
            <a:alphaModFix/>
          </a:blip>
          <a:srcRect b="38801" l="4821" r="17411" t="19304"/>
          <a:stretch/>
        </p:blipFill>
        <p:spPr>
          <a:xfrm>
            <a:off x="4095375" y="1697500"/>
            <a:ext cx="4380927" cy="3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池化</a:t>
            </a:r>
            <a:r>
              <a:rPr lang="zh-TW" sz="2800"/>
              <a:t>層</a:t>
            </a:r>
            <a:endParaRPr sz="2800"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壓縮特徵圖來保留重要資訊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讓卷積神經網路專注於圖片</a:t>
            </a:r>
            <a:r>
              <a:rPr lang="zh-TW" sz="2200">
                <a:solidFill>
                  <a:srgbClr val="FF0000"/>
                </a:solidFill>
              </a:rPr>
              <a:t>是否存在特徵</a:t>
            </a:r>
            <a:r>
              <a:rPr lang="zh-TW" sz="2200"/>
              <a:t>，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而不是特徵位在哪裡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7-3-2卷積神經網路的</a:t>
            </a:r>
            <a:r>
              <a:rPr lang="zh-TW" sz="2800"/>
              <a:t>處理過程</a:t>
            </a:r>
            <a:endParaRPr sz="2800"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1次卷積、1次池化、1次平坦化</a:t>
            </a:r>
            <a:endParaRPr sz="2200"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25" y="1929251"/>
            <a:ext cx="8042926" cy="250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5X5圖片、2個3X3過濾器</a:t>
            </a:r>
            <a:endParaRPr sz="2800"/>
          </a:p>
        </p:txBody>
      </p:sp>
      <p:sp>
        <p:nvSpPr>
          <p:cNvPr id="299" name="Google Shape;299;p36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626" y="1327287"/>
            <a:ext cx="6940751" cy="307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步驟1：輸入圖片執行卷積運算</a:t>
            </a:r>
            <a:endParaRPr sz="2800"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31" y="1145150"/>
            <a:ext cx="4687544" cy="38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步驟1：輸入圖片執行卷積運算</a:t>
            </a:r>
            <a:endParaRPr sz="2800"/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25" y="1145150"/>
            <a:ext cx="4687549" cy="38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步驟1：輸入圖片執行卷積運算</a:t>
            </a:r>
            <a:endParaRPr sz="2800"/>
          </a:p>
        </p:txBody>
      </p:sp>
      <p:sp>
        <p:nvSpPr>
          <p:cNvPr id="320" name="Google Shape;320;p39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25" y="1145150"/>
            <a:ext cx="4687549" cy="38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25" y="1112100"/>
            <a:ext cx="4687550" cy="38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步驟1：輸入圖片執行卷積運算</a:t>
            </a:r>
            <a:endParaRPr sz="2800"/>
          </a:p>
        </p:txBody>
      </p:sp>
      <p:sp>
        <p:nvSpPr>
          <p:cNvPr id="328" name="Google Shape;328;p4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29" name="Google Shape;3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075" y="1169950"/>
            <a:ext cx="5659826" cy="37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步驟2：</a:t>
            </a:r>
            <a:r>
              <a:rPr lang="zh-TW" sz="2800"/>
              <a:t>使用ReLU啟動函數輸出特徵圖</a:t>
            </a:r>
            <a:endParaRPr sz="2800"/>
          </a:p>
        </p:txBody>
      </p:sp>
      <p:sp>
        <p:nvSpPr>
          <p:cNvPr id="335" name="Google Shape;335;p41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25" y="2492813"/>
            <a:ext cx="3024225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050" y="1156225"/>
            <a:ext cx="4319524" cy="356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認識點陣圖</a:t>
            </a:r>
            <a:endParaRPr sz="2800"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由多個依順序排列的像素所組成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卷積神經網路處理的就是點陣圖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點陣圖依像素色彩分為兩種：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黑白圖：0-255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彩色圖：白色[255,255,255]</a:t>
            </a:r>
            <a:endParaRPr sz="2200"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563" y="2238463"/>
            <a:ext cx="2200275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67" y="834067"/>
            <a:ext cx="733275" cy="7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/>
          <p:nvPr/>
        </p:nvSpPr>
        <p:spPr>
          <a:xfrm>
            <a:off x="6986375" y="1618650"/>
            <a:ext cx="476700" cy="61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步驟3：</a:t>
            </a:r>
            <a:r>
              <a:rPr lang="zh-TW" sz="2800"/>
              <a:t>執行卷積層輸出的池化運算</a:t>
            </a:r>
            <a:endParaRPr sz="2800"/>
          </a:p>
        </p:txBody>
      </p:sp>
      <p:sp>
        <p:nvSpPr>
          <p:cNvPr id="343" name="Google Shape;343;p42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751" y="1201475"/>
            <a:ext cx="5286501" cy="3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步驟3：執行卷積層輸出的池化運算</a:t>
            </a:r>
            <a:endParaRPr sz="2800"/>
          </a:p>
        </p:txBody>
      </p:sp>
      <p:sp>
        <p:nvSpPr>
          <p:cNvPr id="350" name="Google Shape;350;p43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838" y="1201475"/>
            <a:ext cx="4684313" cy="3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步驟4：將</a:t>
            </a:r>
            <a:r>
              <a:rPr lang="zh-TW" sz="2800"/>
              <a:t>池化層的特徵圖平坦化</a:t>
            </a:r>
            <a:endParaRPr sz="2800"/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矩陣轉換成向量</a:t>
            </a:r>
            <a:endParaRPr sz="2200"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75" y="1201450"/>
            <a:ext cx="3375125" cy="36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819150" y="577500"/>
            <a:ext cx="76308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步驟5：</a:t>
            </a:r>
            <a:r>
              <a:rPr lang="zh-TW" sz="2800"/>
              <a:t>將平坦化的資料送入神經網路進行分類</a:t>
            </a:r>
            <a:endParaRPr sz="2800"/>
          </a:p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與多層感知器(MLP)相同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847" y="1290850"/>
            <a:ext cx="4059800" cy="3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卷積神經網路在學什麼?</a:t>
            </a:r>
            <a:endParaRPr sz="2800"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819150" y="1290850"/>
            <a:ext cx="70749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學的就是</a:t>
            </a:r>
            <a:r>
              <a:rPr lang="zh-TW" sz="2200">
                <a:solidFill>
                  <a:srgbClr val="FF0000"/>
                </a:solidFill>
              </a:rPr>
              <a:t>卷積層的權重/過濾器</a:t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先使用亂數初始過濾器，透過正反向傳播學習權重後，就可以自動辨識出圖片所需萃取的特徵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"卷積神經網路是自動執行圖片的特徵萃取"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7-3-3</a:t>
            </a:r>
            <a:r>
              <a:rPr lang="zh-TW" sz="2800"/>
              <a:t>卷積神經網路</a:t>
            </a:r>
            <a:r>
              <a:rPr lang="zh-TW" sz="2800"/>
              <a:t>為什麼有用</a:t>
            </a:r>
            <a:endParaRPr sz="2800"/>
          </a:p>
        </p:txBody>
      </p:sp>
      <p:sp>
        <p:nvSpPr>
          <p:cNvPr id="377" name="Google Shape;377;p47"/>
          <p:cNvSpPr txBox="1"/>
          <p:nvPr>
            <p:ph idx="1" type="body"/>
          </p:nvPr>
        </p:nvSpPr>
        <p:spPr>
          <a:xfrm>
            <a:off x="819150" y="1290850"/>
            <a:ext cx="38280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卷積層：過濾器會由左至右、從上而下掃過整張照片，識別出特徵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池化層：壓縮特徵圖來提取最強的特徵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縮小特徵圖的尺寸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825" y="1386250"/>
            <a:ext cx="4011525" cy="2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7-4</a:t>
            </a:r>
            <a:r>
              <a:rPr lang="zh-TW"/>
              <a:t>卷積層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7-4-1卷積層和全連接層有何不同</a:t>
            </a:r>
            <a:endParaRPr sz="2800"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819150" y="1290850"/>
            <a:ext cx="7505700" cy="34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全連接層：</a:t>
            </a:r>
            <a:br>
              <a:rPr lang="zh-TW" sz="2200"/>
            </a:br>
            <a:r>
              <a:rPr lang="zh-TW" sz="2200"/>
              <a:t>圖片尺寸：100*100</a:t>
            </a:r>
            <a:br>
              <a:rPr lang="zh-TW" sz="2200"/>
            </a:br>
            <a:r>
              <a:rPr lang="zh-TW" sz="2200"/>
              <a:t>輸入層資料：10000個向量</a:t>
            </a:r>
            <a:br>
              <a:rPr lang="zh-TW" sz="2200"/>
            </a:br>
            <a:r>
              <a:rPr lang="zh-TW" sz="2200"/>
              <a:t>如果神經網路有一個隱藏層，神經元數為100</a:t>
            </a:r>
            <a:br>
              <a:rPr lang="zh-TW" sz="2200"/>
            </a:br>
            <a:r>
              <a:rPr lang="zh-TW" sz="2200"/>
              <a:t>需要10000*100個權重+100個偏向量</a:t>
            </a:r>
            <a:br>
              <a:rPr lang="zh-TW" sz="2200"/>
            </a:br>
            <a:r>
              <a:rPr lang="zh-TW" sz="2200"/>
              <a:t>共1000100個參數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卷積層和全連接層最大不同就是</a:t>
            </a:r>
            <a:r>
              <a:rPr lang="zh-TW" sz="2200">
                <a:solidFill>
                  <a:srgbClr val="FF0000"/>
                </a:solidFill>
              </a:rPr>
              <a:t>局部連接</a:t>
            </a:r>
            <a:r>
              <a:rPr lang="zh-TW" sz="2200">
                <a:solidFill>
                  <a:srgbClr val="000000"/>
                </a:solidFill>
              </a:rPr>
              <a:t>與</a:t>
            </a:r>
            <a:r>
              <a:rPr lang="zh-TW" sz="2200">
                <a:solidFill>
                  <a:srgbClr val="FF0000"/>
                </a:solidFill>
              </a:rPr>
              <a:t>權重共享</a:t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局部連接</a:t>
            </a:r>
            <a:endParaRPr sz="2800"/>
          </a:p>
        </p:txBody>
      </p:sp>
      <p:sp>
        <p:nvSpPr>
          <p:cNvPr id="395" name="Google Shape;395;p5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全連接層學習</a:t>
            </a:r>
            <a:r>
              <a:rPr lang="zh-TW" sz="2200">
                <a:solidFill>
                  <a:srgbClr val="FF0000"/>
                </a:solidFill>
              </a:rPr>
              <a:t>全域樣式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/>
              <a:t>只要位置不同就是一張新圖</a:t>
            </a:r>
            <a:br>
              <a:rPr lang="zh-TW" sz="2200"/>
            </a:br>
            <a:r>
              <a:rPr lang="zh-TW" sz="2200"/>
              <a:t>需要學習全新的全域樣式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卷積層學習</a:t>
            </a:r>
            <a:r>
              <a:rPr lang="zh-TW" sz="2200">
                <a:solidFill>
                  <a:srgbClr val="FF0000"/>
                </a:solidFill>
              </a:rPr>
              <a:t>局部樣式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>
                <a:solidFill>
                  <a:srgbClr val="000000"/>
                </a:solidFill>
              </a:rPr>
              <a:t>樣式可以出現在不同位置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396" name="Google Shape;396;p50"/>
          <p:cNvPicPr preferRelativeResize="0"/>
          <p:nvPr/>
        </p:nvPicPr>
        <p:blipFill rotWithShape="1">
          <a:blip r:embed="rId3">
            <a:alphaModFix/>
          </a:blip>
          <a:srcRect b="0" l="0" r="0" t="2362"/>
          <a:stretch/>
        </p:blipFill>
        <p:spPr>
          <a:xfrm>
            <a:off x="4462775" y="1373975"/>
            <a:ext cx="4209000" cy="29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局部連接</a:t>
            </a:r>
            <a:endParaRPr sz="2800"/>
          </a:p>
        </p:txBody>
      </p:sp>
      <p:sp>
        <p:nvSpPr>
          <p:cNvPr id="402" name="Google Shape;402;p51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圖片尺寸：100*100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隱藏層的神經元只需和10*10個像素連接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100個神經元各有10*10個權重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需要(10*10)*100個權重+100個偏向量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共10100個參數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325" y="2311200"/>
            <a:ext cx="3318424" cy="25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影像資料的穩定性問題</a:t>
            </a:r>
            <a:endParaRPr sz="2800"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雖然都是3，但向量都不同</a:t>
            </a:r>
            <a:endParaRPr sz="2200"/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22459" l="0" r="0" t="34491"/>
          <a:stretch/>
        </p:blipFill>
        <p:spPr>
          <a:xfrm>
            <a:off x="2166675" y="1953975"/>
            <a:ext cx="4810626" cy="276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局部連接</a:t>
            </a:r>
            <a:endParaRPr sz="2800"/>
          </a:p>
        </p:txBody>
      </p:sp>
      <p:sp>
        <p:nvSpPr>
          <p:cNvPr id="409" name="Google Shape;409;p52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重疊	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10" name="Google Shape;4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875" y="675200"/>
            <a:ext cx="2150875" cy="41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權重共享</a:t>
            </a:r>
            <a:endParaRPr sz="2800"/>
          </a:p>
        </p:txBody>
      </p:sp>
      <p:sp>
        <p:nvSpPr>
          <p:cNvPr id="416" name="Google Shape;416;p53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每個局部連接的神經元都使用</a:t>
            </a:r>
            <a:r>
              <a:rPr lang="zh-TW" sz="2200">
                <a:solidFill>
                  <a:srgbClr val="FF0000"/>
                </a:solidFill>
              </a:rPr>
              <a:t>相同</a:t>
            </a:r>
            <a:r>
              <a:rPr lang="zh-TW" sz="2200">
                <a:solidFill>
                  <a:srgbClr val="000000"/>
                </a:solidFill>
              </a:rPr>
              <a:t>權重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前述10100個參數只剩下(10*10)+100=200個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17" name="Google Shape;4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474" y="536800"/>
            <a:ext cx="2277925" cy="40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819150" y="577500"/>
            <a:ext cx="491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局部連接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權重共享</a:t>
            </a:r>
            <a:endParaRPr sz="2800"/>
          </a:p>
        </p:txBody>
      </p:sp>
      <p:pic>
        <p:nvPicPr>
          <p:cNvPr id="423" name="Google Shape;4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675" y="143350"/>
            <a:ext cx="6771974" cy="48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7-4-2多維資料的卷積層輸入與輸出</a:t>
            </a:r>
            <a:endParaRPr sz="2800"/>
          </a:p>
        </p:txBody>
      </p:sp>
      <p:sp>
        <p:nvSpPr>
          <p:cNvPr id="429" name="Google Shape;429;p5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彩色圖片：每張圖片是3D張量</a:t>
            </a:r>
            <a:r>
              <a:rPr lang="zh-TW" sz="2200">
                <a:solidFill>
                  <a:srgbClr val="000000"/>
                </a:solidFill>
              </a:rPr>
              <a:t>	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30" name="Google Shape;4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087" y="1846900"/>
            <a:ext cx="4151826" cy="30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7-4-2多維資料的卷積層輸入與輸出</a:t>
            </a:r>
            <a:endParaRPr sz="2800"/>
          </a:p>
        </p:txBody>
      </p:sp>
      <p:sp>
        <p:nvSpPr>
          <p:cNvPr id="436" name="Google Shape;436;p56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輸入通道數=過濾器通道數</a:t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將3通道對應元素加總成4*4的特徵圖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63" y="2333400"/>
            <a:ext cx="5780874" cy="25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多個過濾器</a:t>
            </a:r>
            <a:endParaRPr sz="2800"/>
          </a:p>
        </p:txBody>
      </p:sp>
      <p:sp>
        <p:nvSpPr>
          <p:cNvPr id="443" name="Google Shape;443;p57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輸出2通道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44" name="Google Shape;4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825" y="1223924"/>
            <a:ext cx="6166250" cy="328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通道數總結</a:t>
            </a:r>
            <a:endParaRPr sz="2800"/>
          </a:p>
        </p:txBody>
      </p:sp>
      <p:sp>
        <p:nvSpPr>
          <p:cNvPr id="450" name="Google Shape;450;p58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zh-TW" sz="2200">
                <a:solidFill>
                  <a:srgbClr val="000000"/>
                </a:solidFill>
              </a:rPr>
              <a:t>輸入通道數依圖片而定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zh-TW" sz="2200">
                <a:solidFill>
                  <a:srgbClr val="000000"/>
                </a:solidFill>
              </a:rPr>
              <a:t>輸入通道數=</a:t>
            </a:r>
            <a:r>
              <a:rPr lang="zh-TW" sz="2200">
                <a:solidFill>
                  <a:srgbClr val="000000"/>
                </a:solidFill>
              </a:rPr>
              <a:t>過濾器通道數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zh-TW" sz="2200">
                <a:solidFill>
                  <a:srgbClr val="000000"/>
                </a:solidFill>
              </a:rPr>
              <a:t>輸出通道數=</a:t>
            </a:r>
            <a:r>
              <a:rPr lang="zh-TW" sz="2200">
                <a:solidFill>
                  <a:srgbClr val="000000"/>
                </a:solidFill>
              </a:rPr>
              <a:t>過濾器通道數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範例</a:t>
            </a:r>
            <a:endParaRPr sz="2800"/>
          </a:p>
        </p:txBody>
      </p:sp>
      <p:sp>
        <p:nvSpPr>
          <p:cNvPr id="456" name="Google Shape;456;p59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57" name="Google Shape;4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38" y="1171675"/>
            <a:ext cx="7372724" cy="36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7-4-3卷積層輸出的特徵圖數量與尺寸</a:t>
            </a:r>
            <a:endParaRPr sz="2800"/>
          </a:p>
        </p:txBody>
      </p:sp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在卷積運算使用不同的</a:t>
            </a:r>
            <a:r>
              <a:rPr lang="zh-TW" sz="2200">
                <a:solidFill>
                  <a:srgbClr val="FF0000"/>
                </a:solidFill>
              </a:rPr>
              <a:t>步幅(Stride)</a:t>
            </a:r>
            <a:r>
              <a:rPr lang="zh-TW" sz="2200">
                <a:solidFill>
                  <a:srgbClr val="000000"/>
                </a:solidFill>
              </a:rPr>
              <a:t>，可以加速掃過圖片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64" name="Google Shape;4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76" y="1800850"/>
            <a:ext cx="7682651" cy="30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特徵圖尺寸</a:t>
            </a:r>
            <a:endParaRPr sz="2800"/>
          </a:p>
        </p:txBody>
      </p:sp>
      <p:sp>
        <p:nvSpPr>
          <p:cNvPr id="470" name="Google Shape;470;p61"/>
          <p:cNvSpPr txBox="1"/>
          <p:nvPr>
            <p:ph idx="1" type="body"/>
          </p:nvPr>
        </p:nvSpPr>
        <p:spPr>
          <a:xfrm>
            <a:off x="819150" y="1290850"/>
            <a:ext cx="29343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W*W輸入資料尺寸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F*F過濾器尺寸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S步幅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71" name="Google Shape;4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224" y="2472450"/>
            <a:ext cx="6121274" cy="23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444" y="294257"/>
            <a:ext cx="3777651" cy="8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1"/>
          <p:cNvSpPr txBox="1"/>
          <p:nvPr>
            <p:ph idx="1" type="body"/>
          </p:nvPr>
        </p:nvSpPr>
        <p:spPr>
          <a:xfrm>
            <a:off x="4572000" y="1290850"/>
            <a:ext cx="29343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W=6、F=4、S=2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(6-4)/2+1=2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7-2</a:t>
            </a:r>
            <a:r>
              <a:rPr lang="zh-TW"/>
              <a:t>卷積運算與池化運算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解決圖片愈來愈小的問題 - 補零</a:t>
            </a:r>
            <a:endParaRPr sz="2800"/>
          </a:p>
        </p:txBody>
      </p:sp>
      <p:sp>
        <p:nvSpPr>
          <p:cNvPr id="479" name="Google Shape;479;p62"/>
          <p:cNvSpPr txBox="1"/>
          <p:nvPr>
            <p:ph idx="1" type="body"/>
          </p:nvPr>
        </p:nvSpPr>
        <p:spPr>
          <a:xfrm>
            <a:off x="819150" y="1290850"/>
            <a:ext cx="78693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執行卷積運算時，圖片尺寸會愈來愈小，而且會損失周圍資訊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80" name="Google Shape;48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300" y="1772625"/>
            <a:ext cx="58674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補零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63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在外圍補一圈0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(6-3+2*1)/1+1=6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487" name="Google Shape;48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800" y="1717800"/>
            <a:ext cx="5600251" cy="28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5850" y="517913"/>
            <a:ext cx="421005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7-5</a:t>
            </a:r>
            <a:r>
              <a:rPr lang="zh-TW"/>
              <a:t>池化層與Dropout層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7-5-1池化層</a:t>
            </a:r>
            <a:endParaRPr sz="2800"/>
          </a:p>
        </p:txBody>
      </p:sp>
      <p:sp>
        <p:nvSpPr>
          <p:cNvPr id="499" name="Google Shape;499;p65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決定窗格大小、間隔多少元素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決定哪種池化法，最常用的是最大池化法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池化層做了什麼事?</a:t>
            </a:r>
            <a:endParaRPr b="1" sz="23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將卷積層輸入的特徵圖壓縮成新的特徵圖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降低取樣頻率：減少神經網路模型的參數</a:t>
            </a:r>
            <a:endParaRPr sz="2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池化層的種類</a:t>
            </a:r>
            <a:endParaRPr sz="2800"/>
          </a:p>
        </p:txBody>
      </p:sp>
      <p:sp>
        <p:nvSpPr>
          <p:cNvPr id="505" name="Google Shape;505;p66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最大池化法：讓卷積層取出的特徵不受到大小或方向的影響</a:t>
            </a:r>
            <a:endParaRPr sz="2200"/>
          </a:p>
        </p:txBody>
      </p:sp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50" y="2690901"/>
            <a:ext cx="3132700" cy="12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625" y="1828249"/>
            <a:ext cx="5211674" cy="29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池化層的種類</a:t>
            </a:r>
            <a:endParaRPr sz="2800"/>
          </a:p>
        </p:txBody>
      </p:sp>
      <p:sp>
        <p:nvSpPr>
          <p:cNvPr id="513" name="Google Shape;513;p67"/>
          <p:cNvSpPr txBox="1"/>
          <p:nvPr>
            <p:ph idx="1" type="body"/>
          </p:nvPr>
        </p:nvSpPr>
        <p:spPr>
          <a:xfrm>
            <a:off x="819150" y="1290850"/>
            <a:ext cx="7505700" cy="3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最小池化法：</a:t>
            </a:r>
            <a:br>
              <a:rPr lang="zh-TW" sz="2200"/>
            </a:br>
            <a:r>
              <a:rPr lang="zh-TW" sz="2200"/>
              <a:t>取窗格內</a:t>
            </a:r>
            <a:r>
              <a:rPr lang="zh-TW" sz="2200">
                <a:solidFill>
                  <a:srgbClr val="FF0000"/>
                </a:solidFill>
              </a:rPr>
              <a:t>最小值</a:t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※"/>
            </a:pPr>
            <a:r>
              <a:rPr lang="zh-TW" sz="2200">
                <a:solidFill>
                  <a:srgbClr val="000000"/>
                </a:solidFill>
              </a:rPr>
              <a:t>特徵圖容易因池化而壓縮變小，一樣可調整</a:t>
            </a:r>
            <a:r>
              <a:rPr lang="zh-TW" sz="2200">
                <a:solidFill>
                  <a:srgbClr val="FF0000"/>
                </a:solidFill>
              </a:rPr>
              <a:t>步幅</a:t>
            </a:r>
            <a:r>
              <a:rPr lang="zh-TW" sz="2200">
                <a:solidFill>
                  <a:srgbClr val="000000"/>
                </a:solidFill>
              </a:rPr>
              <a:t>或</a:t>
            </a:r>
            <a:r>
              <a:rPr lang="zh-TW" sz="2200">
                <a:solidFill>
                  <a:srgbClr val="FF0000"/>
                </a:solidFill>
              </a:rPr>
              <a:t>補零</a:t>
            </a:r>
            <a:endParaRPr sz="2200">
              <a:solidFill>
                <a:srgbClr val="FF0000"/>
              </a:solidFill>
            </a:endParaRPr>
          </a:p>
        </p:txBody>
      </p:sp>
      <p:sp>
        <p:nvSpPr>
          <p:cNvPr id="514" name="Google Shape;514;p67"/>
          <p:cNvSpPr txBox="1"/>
          <p:nvPr>
            <p:ph idx="1" type="body"/>
          </p:nvPr>
        </p:nvSpPr>
        <p:spPr>
          <a:xfrm>
            <a:off x="4572150" y="1290850"/>
            <a:ext cx="37530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平均池化法：</a:t>
            </a:r>
            <a:br>
              <a:rPr lang="zh-TW" sz="2200"/>
            </a:br>
            <a:r>
              <a:rPr lang="zh-TW" sz="2200"/>
              <a:t>取窗格內的</a:t>
            </a:r>
            <a:r>
              <a:rPr lang="zh-TW" sz="2200">
                <a:solidFill>
                  <a:srgbClr val="FF0000"/>
                </a:solidFill>
              </a:rPr>
              <a:t>平均值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25" y="2144775"/>
            <a:ext cx="4230625" cy="1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917" y="2144769"/>
            <a:ext cx="4058128" cy="17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7-5-2  Dropout層</a:t>
            </a:r>
            <a:endParaRPr sz="2800"/>
          </a:p>
        </p:txBody>
      </p:sp>
      <p:sp>
        <p:nvSpPr>
          <p:cNvPr id="522" name="Google Shape;522;p68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Dropout層是神經網路的一種優化方法，</a:t>
            </a:r>
            <a:br>
              <a:rPr lang="zh-TW" sz="2200"/>
            </a:br>
            <a:r>
              <a:rPr lang="zh-TW" sz="2200"/>
              <a:t>在不增加訓練資料的情況下，</a:t>
            </a:r>
            <a:r>
              <a:rPr lang="zh-TW" sz="2200">
                <a:solidFill>
                  <a:srgbClr val="FF0000"/>
                </a:solidFill>
              </a:rPr>
              <a:t>避免過度擬合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523" name="Google Shape;5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000" y="2221700"/>
            <a:ext cx="6484000" cy="2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Dropout層</a:t>
            </a:r>
            <a:endParaRPr sz="2800"/>
          </a:p>
        </p:txBody>
      </p:sp>
      <p:sp>
        <p:nvSpPr>
          <p:cNvPr id="529" name="Google Shape;529;p69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隨機選擇50%(範圍10% - 80%)的輸入資料，將輸出資料設為0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530" name="Google Shape;53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00" y="1937625"/>
            <a:ext cx="7602976" cy="26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Dropout層</a:t>
            </a:r>
            <a:r>
              <a:rPr lang="zh-TW" sz="2800"/>
              <a:t>的目的</a:t>
            </a:r>
            <a:endParaRPr sz="2800"/>
          </a:p>
        </p:txBody>
      </p:sp>
      <p:sp>
        <p:nvSpPr>
          <p:cNvPr id="536" name="Google Shape;536;p7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zh-TW" sz="2200">
                <a:solidFill>
                  <a:srgbClr val="000000"/>
                </a:solidFill>
              </a:rPr>
              <a:t>在</a:t>
            </a:r>
            <a:r>
              <a:rPr lang="zh-TW" sz="2200">
                <a:solidFill>
                  <a:srgbClr val="000000"/>
                </a:solidFill>
              </a:rPr>
              <a:t>損失函數</a:t>
            </a:r>
            <a:r>
              <a:rPr lang="zh-TW" sz="2200">
                <a:solidFill>
                  <a:srgbClr val="000000"/>
                </a:solidFill>
              </a:rPr>
              <a:t>加入隨機性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zh-TW" sz="2200">
                <a:solidFill>
                  <a:srgbClr val="000000"/>
                </a:solidFill>
              </a:rPr>
              <a:t>破壞各層神經元之間的共適性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讓模型更強壯、提升泛化性</a:t>
            </a:r>
            <a:endParaRPr sz="2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800"/>
              <a:t>共適性</a:t>
            </a:r>
            <a:endParaRPr sz="2800"/>
          </a:p>
        </p:txBody>
      </p:sp>
      <p:sp>
        <p:nvSpPr>
          <p:cNvPr id="542" name="Google Shape;542;p71"/>
          <p:cNvSpPr txBox="1"/>
          <p:nvPr>
            <p:ph idx="1" type="body"/>
          </p:nvPr>
        </p:nvSpPr>
        <p:spPr>
          <a:xfrm>
            <a:off x="819150" y="1290850"/>
            <a:ext cx="7505700" cy="36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000000"/>
                </a:solidFill>
              </a:rPr>
              <a:t>一個神經層有多個神經元</a:t>
            </a:r>
            <a:br>
              <a:rPr lang="zh-TW" sz="2200">
                <a:solidFill>
                  <a:srgbClr val="000000"/>
                </a:solidFill>
              </a:rPr>
            </a:br>
            <a:r>
              <a:rPr lang="zh-TW" sz="2200">
                <a:solidFill>
                  <a:srgbClr val="000000"/>
                </a:solidFill>
              </a:rPr>
              <a:t>我們希望每個神經元能</a:t>
            </a:r>
            <a:r>
              <a:rPr lang="zh-TW" sz="2200">
                <a:solidFill>
                  <a:srgbClr val="FF0000"/>
                </a:solidFill>
              </a:rPr>
              <a:t>獨立</a:t>
            </a:r>
            <a:r>
              <a:rPr lang="zh-TW" sz="2200">
                <a:solidFill>
                  <a:srgbClr val="000000"/>
                </a:solidFill>
              </a:rPr>
              <a:t>偵測出有價值的特徵(不受其他神經元的影響)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>
                <a:solidFill>
                  <a:srgbClr val="000000"/>
                </a:solidFill>
              </a:rPr>
              <a:t>EX：</a:t>
            </a:r>
            <a:br>
              <a:rPr lang="zh-TW" sz="2000">
                <a:solidFill>
                  <a:srgbClr val="000000"/>
                </a:solidFill>
              </a:rPr>
            </a:br>
            <a:r>
              <a:rPr lang="zh-TW" sz="2000">
                <a:solidFill>
                  <a:srgbClr val="000000"/>
                </a:solidFill>
              </a:rPr>
              <a:t>神經元A的權重：[1.92,</a:t>
            </a:r>
            <a:r>
              <a:rPr lang="zh-TW" sz="2000">
                <a:solidFill>
                  <a:srgbClr val="FF0000"/>
                </a:solidFill>
              </a:rPr>
              <a:t> -0.5</a:t>
            </a:r>
            <a:r>
              <a:rPr lang="zh-TW" sz="2000">
                <a:solidFill>
                  <a:srgbClr val="000000"/>
                </a:solidFill>
              </a:rPr>
              <a:t>, </a:t>
            </a:r>
            <a:r>
              <a:rPr lang="zh-TW" sz="2000">
                <a:solidFill>
                  <a:srgbClr val="FF0000"/>
                </a:solidFill>
              </a:rPr>
              <a:t>0.5</a:t>
            </a:r>
            <a:r>
              <a:rPr lang="zh-TW" sz="2000">
                <a:solidFill>
                  <a:srgbClr val="000000"/>
                </a:solidFill>
              </a:rPr>
              <a:t>, 2.53, 3.61]</a:t>
            </a:r>
            <a:br>
              <a:rPr lang="zh-TW" sz="2000">
                <a:solidFill>
                  <a:srgbClr val="000000"/>
                </a:solidFill>
              </a:rPr>
            </a:br>
            <a:r>
              <a:rPr lang="zh-TW" sz="2000">
                <a:solidFill>
                  <a:srgbClr val="000000"/>
                </a:solidFill>
              </a:rPr>
              <a:t>神經元B的權重：[-1.92, </a:t>
            </a:r>
            <a:r>
              <a:rPr lang="zh-TW" sz="2000">
                <a:solidFill>
                  <a:srgbClr val="FF0000"/>
                </a:solidFill>
              </a:rPr>
              <a:t>-0.5</a:t>
            </a:r>
            <a:r>
              <a:rPr lang="zh-TW" sz="2000">
                <a:solidFill>
                  <a:srgbClr val="000000"/>
                </a:solidFill>
              </a:rPr>
              <a:t>, </a:t>
            </a:r>
            <a:r>
              <a:rPr lang="zh-TW" sz="2000">
                <a:solidFill>
                  <a:srgbClr val="FF0000"/>
                </a:solidFill>
              </a:rPr>
              <a:t>0.5</a:t>
            </a:r>
            <a:r>
              <a:rPr lang="zh-TW" sz="2000">
                <a:solidFill>
                  <a:srgbClr val="000000"/>
                </a:solidFill>
              </a:rPr>
              <a:t>, -2.53, -3.61]</a:t>
            </a:r>
            <a:br>
              <a:rPr lang="zh-TW" sz="2000">
                <a:solidFill>
                  <a:srgbClr val="000000"/>
                </a:solidFill>
              </a:rPr>
            </a:br>
            <a:r>
              <a:rPr lang="zh-TW" sz="2000">
                <a:solidFill>
                  <a:srgbClr val="000000"/>
                </a:solidFill>
              </a:rPr>
              <a:t>偵測出特徵f：[0, -f, f, 0, 0]</a:t>
            </a:r>
            <a:endParaRPr sz="2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7-2-1認識卷積與池化運算</a:t>
            </a:r>
            <a:endParaRPr sz="2800"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卷積神經網路是依序使用</a:t>
            </a:r>
            <a:r>
              <a:rPr lang="zh-TW" sz="2200">
                <a:solidFill>
                  <a:srgbClr val="FF0000"/>
                </a:solidFill>
              </a:rPr>
              <a:t>卷積</a:t>
            </a:r>
            <a:r>
              <a:rPr lang="zh-TW" sz="2200"/>
              <a:t>與</a:t>
            </a:r>
            <a:r>
              <a:rPr lang="zh-TW" sz="2200">
                <a:solidFill>
                  <a:srgbClr val="FF0000"/>
                </a:solidFill>
              </a:rPr>
              <a:t>池化</a:t>
            </a:r>
            <a:r>
              <a:rPr lang="zh-TW" sz="2200"/>
              <a:t>運算來執行特徵萃取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偵測出圖片擁有的樣式</a:t>
            </a:r>
            <a:endParaRPr sz="2200"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64160" l="0" r="0" t="26766"/>
          <a:stretch/>
        </p:blipFill>
        <p:spPr>
          <a:xfrm>
            <a:off x="1830638" y="2785375"/>
            <a:ext cx="5482726" cy="88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2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7-6</a:t>
            </a:r>
            <a:r>
              <a:rPr lang="zh-TW"/>
              <a:t>打造你的卷積神經網路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卷積神經網路能做什麼</a:t>
            </a:r>
            <a:endParaRPr sz="2800"/>
          </a:p>
        </p:txBody>
      </p:sp>
      <p:sp>
        <p:nvSpPr>
          <p:cNvPr id="553" name="Google Shape;553;p73"/>
          <p:cNvSpPr txBox="1"/>
          <p:nvPr>
            <p:ph idx="1" type="body"/>
          </p:nvPr>
        </p:nvSpPr>
        <p:spPr>
          <a:xfrm>
            <a:off x="620575" y="1290850"/>
            <a:ext cx="4791000" cy="3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非常適合用於有</a:t>
            </a:r>
            <a:r>
              <a:rPr lang="zh-TW" sz="2200">
                <a:solidFill>
                  <a:srgbClr val="FF0000"/>
                </a:solidFill>
              </a:rPr>
              <a:t>空間關係</a:t>
            </a:r>
            <a:r>
              <a:rPr lang="zh-TW" sz="2200"/>
              <a:t>的問題</a:t>
            </a:r>
            <a:br>
              <a:rPr lang="zh-TW" sz="2200"/>
            </a:br>
            <a:r>
              <a:rPr lang="zh-TW" sz="2200"/>
              <a:t>例如圖像、聲音辨識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只要能將資料轉換成圖片空間格式，都適合使用卷積神經網路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2200"/>
              <a:buChar char="※"/>
            </a:pPr>
            <a:r>
              <a:rPr lang="zh-TW" sz="2200"/>
              <a:t>空間的資料位置有意義才適合</a:t>
            </a:r>
            <a:br>
              <a:rPr lang="zh-TW" sz="2200"/>
            </a:br>
            <a:endParaRPr sz="2200"/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00" y="1290850"/>
            <a:ext cx="3276650" cy="29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如何建構卷積神經網路</a:t>
            </a:r>
            <a:endParaRPr sz="2800"/>
          </a:p>
        </p:txBody>
      </p:sp>
      <p:sp>
        <p:nvSpPr>
          <p:cNvPr id="560" name="Google Shape;560;p74"/>
          <p:cNvSpPr txBox="1"/>
          <p:nvPr>
            <p:ph idx="1" type="body"/>
          </p:nvPr>
        </p:nvSpPr>
        <p:spPr>
          <a:xfrm>
            <a:off x="819150" y="1290850"/>
            <a:ext cx="7505700" cy="3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使用多少組卷積層和池化層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卷積層：幾個過濾器、過濾器尺寸、補零、步幅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池化層：窗格大小、補零、步幅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是否需要Dropout層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隨機歸零的百分比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有幾層Dropout層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全連接層有幾層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各神經層的順序為何</a:t>
            </a:r>
            <a:endParaRPr sz="2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</a:t>
            </a:r>
            <a:endParaRPr sz="2800"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需先定義過濾器</a:t>
            </a:r>
            <a:endParaRPr sz="2200"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8493" l="0" r="0" t="10232"/>
          <a:stretch/>
        </p:blipFill>
        <p:spPr>
          <a:xfrm>
            <a:off x="1414850" y="1848575"/>
            <a:ext cx="6314298" cy="2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卷積運算</a:t>
            </a:r>
            <a:endParaRPr sz="2800"/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在"X"中找出"/"</a:t>
            </a:r>
            <a:endParaRPr sz="2200"/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56242" l="2534" r="0" t="20592"/>
          <a:stretch/>
        </p:blipFill>
        <p:spPr>
          <a:xfrm>
            <a:off x="1243875" y="1914850"/>
            <a:ext cx="6656251" cy="281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池化</a:t>
            </a:r>
            <a:r>
              <a:rPr lang="zh-TW" sz="2800"/>
              <a:t>運算</a:t>
            </a:r>
            <a:endParaRPr sz="2800"/>
          </a:p>
        </p:txBody>
      </p:sp>
      <p:sp>
        <p:nvSpPr>
          <p:cNvPr id="182" name="Google Shape;182;p21"/>
          <p:cNvSpPr txBox="1"/>
          <p:nvPr>
            <p:ph idx="1" type="body"/>
          </p:nvPr>
        </p:nvSpPr>
        <p:spPr>
          <a:xfrm>
            <a:off x="819150" y="1290850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壓縮和保留特徵圖的重要資訊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常用的是最大池化法</a:t>
            </a:r>
            <a:endParaRPr sz="2200"/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21622" l="9123" r="19094" t="23552"/>
          <a:stretch/>
        </p:blipFill>
        <p:spPr>
          <a:xfrm>
            <a:off x="3664000" y="1866750"/>
            <a:ext cx="4925051" cy="28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7139300" y="2373175"/>
            <a:ext cx="1499400" cy="1429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